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5" r:id="rId2"/>
    <p:sldId id="256" r:id="rId3"/>
    <p:sldId id="260" r:id="rId4"/>
    <p:sldId id="263" r:id="rId5"/>
    <p:sldId id="258" r:id="rId6"/>
    <p:sldId id="257" r:id="rId7"/>
    <p:sldId id="259" r:id="rId8"/>
    <p:sldId id="261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3AF119A-431C-4B54-B958-146254C35539}" type="datetimeFigureOut">
              <a:rPr lang="es-ES" smtClean="0"/>
              <a:pPr/>
              <a:t>08/12/2010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40CC2F-AB35-4513-9C8E-0D822A719F5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s-ES" sz="7200" dirty="0" smtClean="0"/>
              <a:t>Liceo francisco del rosario </a:t>
            </a:r>
            <a:r>
              <a:rPr lang="es-ES" sz="7200" dirty="0" smtClean="0"/>
              <a:t>Sánchez</a:t>
            </a:r>
            <a:endParaRPr lang="es-ES" sz="72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57224" y="4929198"/>
            <a:ext cx="7772400" cy="1508760"/>
          </a:xfrm>
        </p:spPr>
        <p:txBody>
          <a:bodyPr>
            <a:normAutofit/>
          </a:bodyPr>
          <a:lstStyle/>
          <a:p>
            <a:pPr algn="ctr"/>
            <a:r>
              <a:rPr lang="es-ES" sz="3200" dirty="0" smtClean="0"/>
              <a:t>4to.A matutino</a:t>
            </a:r>
            <a:endParaRPr lang="es-ES" sz="3200" dirty="0"/>
          </a:p>
        </p:txBody>
      </p:sp>
    </p:spTree>
  </p:cSld>
  <p:clrMapOvr>
    <a:masterClrMapping/>
  </p:clrMapOvr>
  <p:transition advTm="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l_fi" descr="http://www.panoramadiario.com/uploads/pics/HIpolito_Mejia_Grande_nueva_serio_0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85786" y="478632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El gobierno de Hipólito  Mejía</a:t>
            </a:r>
            <a:br>
              <a:rPr lang="es-ES" dirty="0" smtClean="0">
                <a:solidFill>
                  <a:schemeClr val="bg1"/>
                </a:solidFill>
              </a:rPr>
            </a:br>
            <a:r>
              <a:rPr lang="es-ES" sz="3600" dirty="0" smtClean="0">
                <a:solidFill>
                  <a:schemeClr val="bg1"/>
                </a:solidFill>
              </a:rPr>
              <a:t>(2000-2004)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Sustentantes: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dirty="0" smtClean="0">
                <a:solidFill>
                  <a:srgbClr val="00B0F0"/>
                </a:solidFill>
              </a:rPr>
              <a:t>Ana </a:t>
            </a:r>
            <a:r>
              <a:rPr lang="es-ES" dirty="0" smtClean="0">
                <a:solidFill>
                  <a:srgbClr val="00B0F0"/>
                </a:solidFill>
              </a:rPr>
              <a:t>R</a:t>
            </a:r>
            <a:r>
              <a:rPr lang="es-ES" dirty="0" smtClean="0">
                <a:solidFill>
                  <a:srgbClr val="00B0F0"/>
                </a:solidFill>
              </a:rPr>
              <a:t>osmery  María </a:t>
            </a:r>
            <a:r>
              <a:rPr lang="es-ES" dirty="0" smtClean="0">
                <a:solidFill>
                  <a:srgbClr val="00B0F0"/>
                </a:solidFill>
              </a:rPr>
              <a:t>R.</a:t>
            </a:r>
          </a:p>
          <a:p>
            <a:pPr algn="ctr">
              <a:buNone/>
            </a:pPr>
            <a:r>
              <a:rPr lang="es-ES" dirty="0">
                <a:solidFill>
                  <a:srgbClr val="00B0F0"/>
                </a:solidFill>
              </a:rPr>
              <a:t> </a:t>
            </a:r>
            <a:r>
              <a:rPr lang="es-ES" dirty="0" smtClean="0">
                <a:solidFill>
                  <a:srgbClr val="00B0F0"/>
                </a:solidFill>
              </a:rPr>
              <a:t>Heidy  </a:t>
            </a:r>
            <a:r>
              <a:rPr lang="es-ES" dirty="0" smtClean="0">
                <a:solidFill>
                  <a:srgbClr val="00B0F0"/>
                </a:solidFill>
              </a:rPr>
              <a:t>J. </a:t>
            </a:r>
            <a:r>
              <a:rPr lang="es-ES" dirty="0" smtClean="0">
                <a:solidFill>
                  <a:srgbClr val="00B0F0"/>
                </a:solidFill>
              </a:rPr>
              <a:t>P</a:t>
            </a:r>
            <a:r>
              <a:rPr lang="es-ES" dirty="0" smtClean="0">
                <a:solidFill>
                  <a:srgbClr val="00B0F0"/>
                </a:solidFill>
              </a:rPr>
              <a:t>eralta </a:t>
            </a:r>
            <a:r>
              <a:rPr lang="es-ES" dirty="0" smtClean="0">
                <a:solidFill>
                  <a:srgbClr val="00B0F0"/>
                </a:solidFill>
              </a:rPr>
              <a:t>B</a:t>
            </a:r>
            <a:r>
              <a:rPr lang="es-ES" dirty="0" smtClean="0">
                <a:solidFill>
                  <a:srgbClr val="00B0F0"/>
                </a:solidFill>
              </a:rPr>
              <a:t>.</a:t>
            </a:r>
          </a:p>
          <a:p>
            <a:pPr algn="ctr">
              <a:buNone/>
            </a:pPr>
            <a:r>
              <a:rPr lang="es-ES" dirty="0" smtClean="0">
                <a:solidFill>
                  <a:srgbClr val="00B0F0"/>
                </a:solidFill>
              </a:rPr>
              <a:t>Carolyn Piña P.</a:t>
            </a:r>
            <a:endParaRPr lang="es-ES" dirty="0" smtClean="0">
              <a:solidFill>
                <a:srgbClr val="00B0F0"/>
              </a:solidFill>
            </a:endParaRPr>
          </a:p>
          <a:p>
            <a:pPr algn="ctr">
              <a:buNone/>
            </a:pPr>
            <a:r>
              <a:rPr lang="es-ES" dirty="0" smtClean="0">
                <a:solidFill>
                  <a:srgbClr val="00B0F0"/>
                </a:solidFill>
              </a:rPr>
              <a:t>Ángela M. Solano</a:t>
            </a:r>
          </a:p>
          <a:p>
            <a:pPr algn="ctr">
              <a:buNone/>
            </a:pPr>
            <a:r>
              <a:rPr lang="es-ES" dirty="0" smtClean="0">
                <a:solidFill>
                  <a:srgbClr val="00B0F0"/>
                </a:solidFill>
              </a:rPr>
              <a:t>Jennifer Hernández</a:t>
            </a:r>
            <a:endParaRPr lang="es-ES" dirty="0" smtClean="0">
              <a:solidFill>
                <a:srgbClr val="00B0F0"/>
              </a:solidFill>
            </a:endParaRPr>
          </a:p>
          <a:p>
            <a:pPr algn="ctr">
              <a:buNone/>
            </a:pPr>
            <a:endParaRPr lang="es-ES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Aprendizaje </a:t>
            </a:r>
            <a:r>
              <a:rPr lang="es-ES" dirty="0" smtClean="0">
                <a:solidFill>
                  <a:srgbClr val="00B0F0"/>
                </a:solidFill>
              </a:rPr>
              <a:t>esperado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Comparar e interpretar el paquete de medidas  </a:t>
            </a:r>
            <a:r>
              <a:rPr lang="es-ES" dirty="0" smtClean="0">
                <a:solidFill>
                  <a:srgbClr val="00B0F0"/>
                </a:solidFill>
              </a:rPr>
              <a:t>económicas </a:t>
            </a:r>
            <a:r>
              <a:rPr lang="es-ES" dirty="0" smtClean="0">
                <a:solidFill>
                  <a:srgbClr val="00B0F0"/>
                </a:solidFill>
              </a:rPr>
              <a:t>y explica lo aquí lo sometido por el PRD Y el PLD; que tienen en </a:t>
            </a:r>
            <a:r>
              <a:rPr lang="es-ES" dirty="0" smtClean="0">
                <a:solidFill>
                  <a:srgbClr val="00B0F0"/>
                </a:solidFill>
              </a:rPr>
              <a:t>común </a:t>
            </a:r>
            <a:r>
              <a:rPr lang="es-ES" dirty="0" smtClean="0">
                <a:solidFill>
                  <a:srgbClr val="00B0F0"/>
                </a:solidFill>
              </a:rPr>
              <a:t>y cuales son sus diferencias.</a:t>
            </a:r>
          </a:p>
          <a:p>
            <a:r>
              <a:rPr lang="es-ES" dirty="0" smtClean="0">
                <a:solidFill>
                  <a:srgbClr val="00B0F0"/>
                </a:solidFill>
              </a:rPr>
              <a:t>Usar la </a:t>
            </a:r>
            <a:r>
              <a:rPr lang="es-ES" dirty="0" smtClean="0">
                <a:solidFill>
                  <a:srgbClr val="00B0F0"/>
                </a:solidFill>
              </a:rPr>
              <a:t>tecnología </a:t>
            </a:r>
            <a:r>
              <a:rPr lang="es-ES" dirty="0" smtClean="0">
                <a:solidFill>
                  <a:srgbClr val="00B0F0"/>
                </a:solidFill>
              </a:rPr>
              <a:t>para el desarrollo de este contenido y mayor </a:t>
            </a:r>
            <a:r>
              <a:rPr lang="es-ES" dirty="0" smtClean="0">
                <a:solidFill>
                  <a:srgbClr val="00B0F0"/>
                </a:solidFill>
              </a:rPr>
              <a:t>interpretación </a:t>
            </a:r>
            <a:r>
              <a:rPr lang="es-ES" dirty="0" smtClean="0">
                <a:solidFill>
                  <a:srgbClr val="00B0F0"/>
                </a:solidFill>
              </a:rPr>
              <a:t>del mismo.</a:t>
            </a:r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Las elecciones del 2000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>
                <a:solidFill>
                  <a:srgbClr val="00B0F0"/>
                </a:solidFill>
              </a:rPr>
              <a:t>Para estas elecciones se presentaron los siguientes candidatos: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Por </a:t>
            </a:r>
            <a:r>
              <a:rPr lang="es-ES" dirty="0" smtClean="0">
                <a:solidFill>
                  <a:srgbClr val="00B0F0"/>
                </a:solidFill>
              </a:rPr>
              <a:t>el PRD, </a:t>
            </a:r>
            <a:r>
              <a:rPr lang="es-ES" dirty="0" smtClean="0">
                <a:solidFill>
                  <a:srgbClr val="00B0F0"/>
                </a:solidFill>
              </a:rPr>
              <a:t>Hipólito mejía </a:t>
            </a:r>
            <a:r>
              <a:rPr lang="es-ES" dirty="0" smtClean="0">
                <a:solidFill>
                  <a:srgbClr val="00B0F0"/>
                </a:solidFill>
              </a:rPr>
              <a:t>como </a:t>
            </a:r>
            <a:r>
              <a:rPr lang="es-ES" dirty="0" smtClean="0">
                <a:solidFill>
                  <a:srgbClr val="00B0F0"/>
                </a:solidFill>
              </a:rPr>
              <a:t>presidente </a:t>
            </a:r>
            <a:r>
              <a:rPr lang="es-ES" dirty="0" smtClean="0">
                <a:solidFill>
                  <a:srgbClr val="00B0F0"/>
                </a:solidFill>
              </a:rPr>
              <a:t>y vice-presidenta , milagros </a:t>
            </a:r>
            <a:r>
              <a:rPr lang="es-ES" dirty="0" smtClean="0">
                <a:solidFill>
                  <a:srgbClr val="00B0F0"/>
                </a:solidFill>
              </a:rPr>
              <a:t>Ortiz Bosch.</a:t>
            </a:r>
            <a:endParaRPr lang="es-ES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Por el PLD, Danilo Medina y </a:t>
            </a:r>
            <a:r>
              <a:rPr lang="es-ES" dirty="0" smtClean="0">
                <a:solidFill>
                  <a:srgbClr val="00B0F0"/>
                </a:solidFill>
              </a:rPr>
              <a:t>Amílcar </a:t>
            </a:r>
            <a:r>
              <a:rPr lang="es-ES" dirty="0" smtClean="0">
                <a:solidFill>
                  <a:srgbClr val="00B0F0"/>
                </a:solidFill>
              </a:rPr>
              <a:t>romero 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Por el PRSC, </a:t>
            </a:r>
            <a:r>
              <a:rPr lang="es-ES" dirty="0" smtClean="0">
                <a:solidFill>
                  <a:srgbClr val="00B0F0"/>
                </a:solidFill>
              </a:rPr>
              <a:t>Joaquín Balaguer </a:t>
            </a:r>
            <a:r>
              <a:rPr lang="es-ES" dirty="0" smtClean="0">
                <a:solidFill>
                  <a:srgbClr val="00B0F0"/>
                </a:solidFill>
              </a:rPr>
              <a:t>y </a:t>
            </a:r>
            <a:r>
              <a:rPr lang="es-ES" dirty="0" smtClean="0">
                <a:solidFill>
                  <a:srgbClr val="00B0F0"/>
                </a:solidFill>
              </a:rPr>
              <a:t>Maribel </a:t>
            </a:r>
            <a:r>
              <a:rPr lang="es-ES" dirty="0" smtClean="0">
                <a:solidFill>
                  <a:srgbClr val="00B0F0"/>
                </a:solidFill>
              </a:rPr>
              <a:t>G</a:t>
            </a:r>
            <a:r>
              <a:rPr lang="es-ES" dirty="0" smtClean="0">
                <a:solidFill>
                  <a:srgbClr val="00B0F0"/>
                </a:solidFill>
              </a:rPr>
              <a:t>assó.</a:t>
            </a:r>
            <a:endParaRPr lang="es-ES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Medidas </a:t>
            </a:r>
            <a:r>
              <a:rPr lang="es-ES" dirty="0" smtClean="0">
                <a:solidFill>
                  <a:srgbClr val="00B0F0"/>
                </a:solidFill>
              </a:rPr>
              <a:t>económicas </a:t>
            </a:r>
            <a:r>
              <a:rPr lang="es-ES" dirty="0" smtClean="0">
                <a:solidFill>
                  <a:srgbClr val="00B0F0"/>
                </a:solidFill>
              </a:rPr>
              <a:t>y sociales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es-ES" dirty="0" smtClean="0"/>
              <a:t> </a:t>
            </a:r>
            <a:r>
              <a:rPr lang="es-ES" dirty="0" smtClean="0">
                <a:solidFill>
                  <a:srgbClr val="00B0F0"/>
                </a:solidFill>
              </a:rPr>
              <a:t>establecimiento de un anticipo de  1.5% sobre las ventas brutas.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Impuesto selectivo a las bebidas y a los </a:t>
            </a:r>
            <a:r>
              <a:rPr lang="es-ES" dirty="0" smtClean="0">
                <a:solidFill>
                  <a:srgbClr val="00B0F0"/>
                </a:solidFill>
              </a:rPr>
              <a:t>cigarrillos</a:t>
            </a:r>
            <a:endParaRPr lang="es-ES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Aumento del ITBIS de  un 8 a un 12% , y un 6% a la publicidad.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Flotación </a:t>
            </a:r>
            <a:r>
              <a:rPr lang="es-ES" dirty="0" smtClean="0">
                <a:solidFill>
                  <a:srgbClr val="00B0F0"/>
                </a:solidFill>
              </a:rPr>
              <a:t>de los </a:t>
            </a:r>
            <a:r>
              <a:rPr lang="es-ES" dirty="0" smtClean="0">
                <a:solidFill>
                  <a:srgbClr val="00B0F0"/>
                </a:solidFill>
              </a:rPr>
              <a:t>combustibles en función </a:t>
            </a:r>
            <a:r>
              <a:rPr lang="es-ES" dirty="0" smtClean="0">
                <a:solidFill>
                  <a:srgbClr val="00B0F0"/>
                </a:solidFill>
              </a:rPr>
              <a:t>del tipo de </a:t>
            </a:r>
            <a:r>
              <a:rPr lang="es-ES" dirty="0" smtClean="0">
                <a:solidFill>
                  <a:srgbClr val="00B0F0"/>
                </a:solidFill>
              </a:rPr>
              <a:t>cambio </a:t>
            </a:r>
            <a:r>
              <a:rPr lang="es-ES" dirty="0" smtClean="0">
                <a:solidFill>
                  <a:srgbClr val="00B0F0"/>
                </a:solidFill>
              </a:rPr>
              <a:t>los precios internacionales del </a:t>
            </a:r>
            <a:r>
              <a:rPr lang="es-ES" dirty="0" smtClean="0">
                <a:solidFill>
                  <a:srgbClr val="00B0F0"/>
                </a:solidFill>
              </a:rPr>
              <a:t>petróleo.</a:t>
            </a:r>
            <a:endParaRPr lang="es-ES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ES" dirty="0">
                <a:solidFill>
                  <a:srgbClr val="00B0F0"/>
                </a:solidFill>
              </a:rPr>
              <a:t> </a:t>
            </a:r>
            <a:r>
              <a:rPr lang="es-ES" dirty="0" smtClean="0">
                <a:solidFill>
                  <a:srgbClr val="00B0F0"/>
                </a:solidFill>
              </a:rPr>
              <a:t>aumento </a:t>
            </a:r>
            <a:r>
              <a:rPr lang="es-ES" dirty="0" smtClean="0">
                <a:solidFill>
                  <a:srgbClr val="00B0F0"/>
                </a:solidFill>
              </a:rPr>
              <a:t>periódico </a:t>
            </a:r>
            <a:r>
              <a:rPr lang="es-ES" dirty="0" smtClean="0">
                <a:solidFill>
                  <a:srgbClr val="00B0F0"/>
                </a:solidFill>
              </a:rPr>
              <a:t>de la tarifa </a:t>
            </a:r>
            <a:r>
              <a:rPr lang="es-ES" dirty="0" smtClean="0">
                <a:solidFill>
                  <a:srgbClr val="00B0F0"/>
                </a:solidFill>
              </a:rPr>
              <a:t>eléctrica </a:t>
            </a:r>
            <a:r>
              <a:rPr lang="es-ES" dirty="0" smtClean="0">
                <a:solidFill>
                  <a:srgbClr val="00B0F0"/>
                </a:solidFill>
              </a:rPr>
              <a:t>consignado en la ley general de electricidad</a:t>
            </a:r>
          </a:p>
          <a:p>
            <a:pPr>
              <a:buNone/>
            </a:pPr>
            <a:endParaRPr lang="es-ES" dirty="0" smtClean="0"/>
          </a:p>
          <a:p>
            <a:pPr>
              <a:buFont typeface="Wingdings" pitchFamily="2" charset="2"/>
              <a:buChar char="v"/>
            </a:pPr>
            <a:endParaRPr lang="es-E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Amplio las raciones del desayuno escolar , </a:t>
            </a:r>
            <a:r>
              <a:rPr lang="es-ES" dirty="0" err="1" smtClean="0">
                <a:solidFill>
                  <a:srgbClr val="00B0F0"/>
                </a:solidFill>
              </a:rPr>
              <a:t>ofrecio</a:t>
            </a:r>
            <a:r>
              <a:rPr lang="es-ES" dirty="0" smtClean="0">
                <a:solidFill>
                  <a:srgbClr val="00B0F0"/>
                </a:solidFill>
              </a:rPr>
              <a:t> becas a los maestros , </a:t>
            </a:r>
            <a:r>
              <a:rPr lang="es-ES" dirty="0" err="1" smtClean="0">
                <a:solidFill>
                  <a:srgbClr val="00B0F0"/>
                </a:solidFill>
              </a:rPr>
              <a:t>ampliacion</a:t>
            </a:r>
            <a:r>
              <a:rPr lang="es-ES" dirty="0" smtClean="0">
                <a:solidFill>
                  <a:srgbClr val="00B0F0"/>
                </a:solidFill>
              </a:rPr>
              <a:t> del programa de asistencia medica en los centros educativos.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Amplio el sistema  de ARS a una gran parte de la </a:t>
            </a:r>
            <a:r>
              <a:rPr lang="es-ES" dirty="0" err="1" smtClean="0">
                <a:solidFill>
                  <a:srgbClr val="00B0F0"/>
                </a:solidFill>
              </a:rPr>
              <a:t>poblacion</a:t>
            </a:r>
            <a:r>
              <a:rPr lang="es-ES" dirty="0" smtClean="0">
                <a:solidFill>
                  <a:srgbClr val="00B0F0"/>
                </a:solidFill>
              </a:rPr>
              <a:t> </a:t>
            </a:r>
          </a:p>
          <a:p>
            <a:pPr>
              <a:buFont typeface="Wingdings" pitchFamily="2" charset="2"/>
              <a:buChar char="v"/>
            </a:pPr>
            <a:r>
              <a:rPr lang="es-ES" dirty="0" err="1" smtClean="0">
                <a:solidFill>
                  <a:srgbClr val="00B0F0"/>
                </a:solidFill>
              </a:rPr>
              <a:t>Generacion</a:t>
            </a:r>
            <a:r>
              <a:rPr lang="es-ES" dirty="0" smtClean="0">
                <a:solidFill>
                  <a:srgbClr val="00B0F0"/>
                </a:solidFill>
              </a:rPr>
              <a:t> de empleos.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Apoyo a la  agricultura.</a:t>
            </a:r>
          </a:p>
          <a:p>
            <a:pPr>
              <a:buNone/>
            </a:pPr>
            <a:endParaRPr lang="es-ES" dirty="0" smtClean="0"/>
          </a:p>
          <a:p>
            <a:pPr>
              <a:buFont typeface="Wingdings" pitchFamily="2" charset="2"/>
              <a:buChar char="v"/>
            </a:pPr>
            <a:endParaRPr lang="es-ES" dirty="0" smtClean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Nuevas secretarias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Secretarias de medio ambiente y Recursos Naturales.</a:t>
            </a:r>
          </a:p>
          <a:p>
            <a:pPr>
              <a:buFont typeface="Wingdings" pitchFamily="2" charset="2"/>
              <a:buChar char="v"/>
            </a:pPr>
            <a:r>
              <a:rPr lang="es-ES" dirty="0">
                <a:solidFill>
                  <a:srgbClr val="00B0F0"/>
                </a:solidFill>
              </a:rPr>
              <a:t> </a:t>
            </a:r>
            <a:r>
              <a:rPr lang="es-ES" dirty="0" smtClean="0">
                <a:solidFill>
                  <a:srgbClr val="00B0F0"/>
                </a:solidFill>
              </a:rPr>
              <a:t> secretaria de cultura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Secretaria de la juventud</a:t>
            </a:r>
            <a:endParaRPr lang="es-E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Consecuencias de las medidas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Deterioro de la </a:t>
            </a:r>
            <a:r>
              <a:rPr lang="es-ES" dirty="0" smtClean="0">
                <a:solidFill>
                  <a:srgbClr val="00B0F0"/>
                </a:solidFill>
              </a:rPr>
              <a:t>economía</a:t>
            </a:r>
            <a:endParaRPr lang="es-ES" dirty="0" smtClean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Aumento del </a:t>
            </a:r>
            <a:r>
              <a:rPr lang="es-ES" dirty="0" smtClean="0">
                <a:solidFill>
                  <a:srgbClr val="00B0F0"/>
                </a:solidFill>
              </a:rPr>
              <a:t>déficit energético</a:t>
            </a:r>
            <a:endParaRPr lang="es-ES" dirty="0">
              <a:solidFill>
                <a:srgbClr val="00B0F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Crisis bancaria, en que se afecto a los bancos:</a:t>
            </a:r>
          </a:p>
          <a:p>
            <a:r>
              <a:rPr lang="es-ES" dirty="0" smtClean="0">
                <a:solidFill>
                  <a:srgbClr val="00B0F0"/>
                </a:solidFill>
              </a:rPr>
              <a:t>BANINTER</a:t>
            </a:r>
          </a:p>
          <a:p>
            <a:r>
              <a:rPr lang="es-ES" dirty="0" smtClean="0">
                <a:solidFill>
                  <a:srgbClr val="00B0F0"/>
                </a:solidFill>
              </a:rPr>
              <a:t>BANCREDITI </a:t>
            </a:r>
          </a:p>
          <a:p>
            <a:r>
              <a:rPr lang="es-ES" dirty="0" smtClean="0">
                <a:solidFill>
                  <a:srgbClr val="00B0F0"/>
                </a:solidFill>
              </a:rPr>
              <a:t>MERCANTIL</a:t>
            </a:r>
          </a:p>
          <a:p>
            <a:pPr>
              <a:buFont typeface="Wingdings" pitchFamily="2" charset="2"/>
              <a:buChar char="v"/>
            </a:pPr>
            <a:r>
              <a:rPr lang="es-ES" dirty="0">
                <a:solidFill>
                  <a:srgbClr val="00B0F0"/>
                </a:solidFill>
              </a:rPr>
              <a:t> </a:t>
            </a:r>
            <a:r>
              <a:rPr lang="es-ES" dirty="0" smtClean="0">
                <a:solidFill>
                  <a:srgbClr val="00B0F0"/>
                </a:solidFill>
              </a:rPr>
              <a:t>Aumento de las protestas sociales </a:t>
            </a:r>
          </a:p>
          <a:p>
            <a:pPr>
              <a:buFont typeface="Wingdings" pitchFamily="2" charset="2"/>
              <a:buChar char="v"/>
            </a:pPr>
            <a:r>
              <a:rPr lang="es-ES" dirty="0" smtClean="0">
                <a:solidFill>
                  <a:srgbClr val="00B0F0"/>
                </a:solidFill>
              </a:rPr>
              <a:t>Crisis en los partidos </a:t>
            </a:r>
            <a:r>
              <a:rPr lang="es-ES" dirty="0" smtClean="0">
                <a:solidFill>
                  <a:srgbClr val="00B0F0"/>
                </a:solidFill>
              </a:rPr>
              <a:t>políticos</a:t>
            </a:r>
            <a:endParaRPr lang="es-ES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118</TotalTime>
  <Words>306</Words>
  <Application>Microsoft Office PowerPoint</Application>
  <PresentationFormat>Presentación en pantalla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Técnico</vt:lpstr>
      <vt:lpstr>Liceo francisco del rosario Sánchez</vt:lpstr>
      <vt:lpstr>El gobierno de Hipólito  Mejía (2000-2004)</vt:lpstr>
      <vt:lpstr>Sustentantes: </vt:lpstr>
      <vt:lpstr>Aprendizaje esperado </vt:lpstr>
      <vt:lpstr>Las elecciones del 2000</vt:lpstr>
      <vt:lpstr>Medidas económicas y sociales</vt:lpstr>
      <vt:lpstr>Diapositiva 7</vt:lpstr>
      <vt:lpstr>Nuevas secretarias</vt:lpstr>
      <vt:lpstr>Consecuencias de las medidas  </vt:lpstr>
    </vt:vector>
  </TitlesOfParts>
  <Company>Secretaria de estado de educacion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gobierno de Hipólito  Mejía (2000-2004)</dc:title>
  <dc:creator>Estudiantes</dc:creator>
  <cp:lastModifiedBy>Estudiantes</cp:lastModifiedBy>
  <cp:revision>13</cp:revision>
  <dcterms:created xsi:type="dcterms:W3CDTF">2010-12-07T15:21:42Z</dcterms:created>
  <dcterms:modified xsi:type="dcterms:W3CDTF">2010-12-08T16:28:23Z</dcterms:modified>
</cp:coreProperties>
</file>